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3" r:id="rId3"/>
    <p:sldId id="1035" r:id="rId4"/>
    <p:sldId id="1046" r:id="rId5"/>
    <p:sldId id="1019" r:id="rId6"/>
    <p:sldId id="258" r:id="rId7"/>
    <p:sldId id="257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4" y="1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6D1109-319A-4CC2-A89C-DC3128CCC939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E2CF-E618-4513-BD23-D0B218DD8E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09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DB4F6-5C11-41B8-B244-B6AB563AF0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AE1628-6D6C-4933-AD1C-7F568A709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200C3-C673-4946-BE7B-6AC285B62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22E40-2C47-4AEE-90C9-6CBFD739A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135AA-9C59-4AFF-B0EA-FEFBA41C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76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CF84-0B92-4461-BB25-72D1509BE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350701-E730-4386-B728-687811F404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32657-F9DE-450A-A343-BF88BF563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207D3-ABAB-41B8-807A-AF08313C9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C14F8-8D03-4EF4-85AB-7DA844DA8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461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01752A-88CF-46AC-B690-A3A2436B54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2723E9-C227-4E4C-8E1B-93516AFD2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4CA45-A2C3-4B5D-8A9C-E23526EBE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D2482-CF04-4F54-B14A-7117B83FC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8A392A-A328-442C-8B70-502D0D8C3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526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EF1EB-F006-439A-B8CA-9E4CFA0A3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2457A-6161-4CBA-A888-D85A261D0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335E8-8E46-4894-A9E7-D0D11B5BF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4BC4E-71DB-4096-BC5D-05BAD8A0F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0FC0D-C3B2-45EA-B469-8D224BF91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781BB-66A0-4565-A890-3868F2E93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7D2EE1-1DD7-4970-8107-51A28B1E5E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15BA2-7167-4840-9F0F-DA199D100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A5AA2-528A-4731-9669-4EDA21DF8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05949-F3DC-48C6-B613-747357216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958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9B543-FA4F-4D92-935B-A05248038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CB589-F17F-4D07-8F0E-17D065C94C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E6826-E418-4F2C-B683-2FF5A71ED0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FBCDA3-95DA-4521-B649-1429E4CCB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628754-3907-4E37-8AEC-5318C9A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D8DE5B-7D17-4D74-AE12-9E60DF30D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6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E8AF3-EB74-4006-8701-7D7C1DDCD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84F1F-E9E4-4368-9957-84C552226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1D448B-B0C4-425A-AA39-970B18132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7683A2-B746-4EBC-AF9E-894CF6F116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9B149E-8779-436D-9521-251D449AE6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952C38-263B-4FB0-B4A6-6B7C88EF0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31D246-8A66-43B6-A929-2754D896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A6D53F-193B-414E-BCFE-10EB5D9A8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39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59335-6503-4A18-95E0-507A323EF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2C2EA4-2269-4CAD-9987-9D8A234F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242C58-01A3-4135-A7A7-3C15FEE69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E9D8F1-9FD1-4B6C-B45A-D7DFC59E7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10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980ABD-0A39-4286-99FB-ABA9ECB97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957CB4-179F-4D2F-ABD6-66BD6898E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DA9655-8DF9-4809-AB00-7F85BC372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99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D0821-67C6-4126-B6B7-54A66BEEA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E047C-BE73-4ADF-8ABF-1A06CE728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14AEDB-8750-4DFC-AC45-1F64E8ED7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EB0F0D-107A-4C2B-B9D2-6E8630D0F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F1ECBE-D923-40F7-AE55-B41108454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EA1392-C87F-4574-84A3-D470020B2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78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FF48D-F877-4CDB-A4D7-821F10983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94A6D8-4204-4241-9471-339DC3211D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E300AA-5427-44C8-9370-C7C70F2245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1328F8-7499-4353-BF44-415F9D5D5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5072B-BB27-48B5-BB4A-E29AF6806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598DCF-5DA5-435B-A89F-9EDCDEAAD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948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278BE8-2CBC-49CA-B1A6-0A5F9D129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B9516-D850-4620-A426-F4CE2A560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03934-6F69-49A9-91A5-78E73CE9BA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A9AAF-2208-453F-B2BF-1903B9342657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EA629-E69A-4C7B-BCD3-475B440F81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3E092-D398-4181-B2AD-41514029B7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1F996-14AE-4E6D-AC1D-CBFE59E3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34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29AF6-54C6-44F6-A478-A119034093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NASCAR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EAC33C-A895-43F0-B261-9C9B09FBE4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Fan Rewards Survey Concept</a:t>
            </a:r>
          </a:p>
        </p:txBody>
      </p:sp>
    </p:spTree>
    <p:extLst>
      <p:ext uri="{BB962C8B-B14F-4D97-AF65-F5344CB8AC3E}">
        <p14:creationId xmlns:p14="http://schemas.microsoft.com/office/powerpoint/2010/main" val="1639017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8671B-8205-499D-87E9-DD66DAAF8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 Selection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67959-7247-4897-8229-0D89D894FB1D}"/>
              </a:ext>
            </a:extLst>
          </p:cNvPr>
          <p:cNvSpPr txBox="1"/>
          <p:nvPr/>
        </p:nvSpPr>
        <p:spPr>
          <a:xfrm>
            <a:off x="7341139" y="1665378"/>
            <a:ext cx="2527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the process is finished, the reward is unlocked and the fan receives a reward of their choice.</a:t>
            </a:r>
          </a:p>
        </p:txBody>
      </p:sp>
      <p:pic>
        <p:nvPicPr>
          <p:cNvPr id="8" name="Content Placeholder 7" descr="A close up of a sign&#10;&#10;Description automatically generated">
            <a:extLst>
              <a:ext uri="{FF2B5EF4-FFF2-40B4-BE49-F238E27FC236}">
                <a16:creationId xmlns:a16="http://schemas.microsoft.com/office/drawing/2014/main" id="{0DD403EF-86D7-4292-9C7D-F907C19A2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040" y="1690688"/>
            <a:ext cx="6379966" cy="4784975"/>
          </a:xfrm>
        </p:spPr>
      </p:pic>
    </p:spTree>
    <p:extLst>
      <p:ext uri="{BB962C8B-B14F-4D97-AF65-F5344CB8AC3E}">
        <p14:creationId xmlns:p14="http://schemas.microsoft.com/office/powerpoint/2010/main" val="1457331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70707-05F8-432D-B8D1-694AC1E05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Thoughts/Questions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4E855-8BB0-4D07-8C4A-36135A705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Can this work on mobile?</a:t>
            </a:r>
          </a:p>
          <a:p>
            <a:pPr lvl="1"/>
            <a:r>
              <a:rPr lang="en-US" dirty="0"/>
              <a:t>Can iOS/Android download/upload files? – </a:t>
            </a:r>
            <a:r>
              <a:rPr lang="en-US" dirty="0" err="1"/>
              <a:t>filesizes</a:t>
            </a:r>
            <a:r>
              <a:rPr lang="en-US" dirty="0"/>
              <a:t> very large</a:t>
            </a:r>
          </a:p>
          <a:p>
            <a:r>
              <a:rPr lang="en-US" dirty="0" err="1"/>
              <a:t>Filesizes</a:t>
            </a:r>
            <a:r>
              <a:rPr lang="en-US" dirty="0"/>
              <a:t> of </a:t>
            </a:r>
            <a:r>
              <a:rPr lang="en-US" dirty="0" err="1"/>
              <a:t>facebook</a:t>
            </a:r>
            <a:r>
              <a:rPr lang="en-US" dirty="0"/>
              <a:t> and twitter will be large if all data is included</a:t>
            </a:r>
          </a:p>
          <a:p>
            <a:pPr lvl="1"/>
            <a:r>
              <a:rPr lang="en-US" dirty="0"/>
              <a:t>Upload times could be &lt;30min per file</a:t>
            </a:r>
          </a:p>
          <a:p>
            <a:r>
              <a:rPr lang="en-US" dirty="0"/>
              <a:t>A/B Testing?</a:t>
            </a:r>
          </a:p>
          <a:p>
            <a:pPr lvl="1"/>
            <a:r>
              <a:rPr lang="en-US" dirty="0"/>
              <a:t>Create a simpler/not-gamified version</a:t>
            </a:r>
          </a:p>
          <a:p>
            <a:r>
              <a:rPr lang="en-US" dirty="0"/>
              <a:t>Survey Monkey Limitations</a:t>
            </a:r>
          </a:p>
          <a:p>
            <a:pPr lvl="1"/>
            <a:r>
              <a:rPr lang="en-US" dirty="0"/>
              <a:t>Social data file sizes exceed survey monkey’s max upload </a:t>
            </a:r>
            <a:r>
              <a:rPr lang="en-US" dirty="0" err="1"/>
              <a:t>filesize</a:t>
            </a:r>
            <a:endParaRPr lang="en-US" dirty="0"/>
          </a:p>
          <a:p>
            <a:r>
              <a:rPr lang="en-US" dirty="0"/>
              <a:t>Reward delivery?</a:t>
            </a:r>
          </a:p>
          <a:p>
            <a:r>
              <a:rPr lang="en-US" dirty="0"/>
              <a:t>Recommendation: for this POC only use twitter as data source or provide directions on how to limit data in the file</a:t>
            </a:r>
          </a:p>
          <a:p>
            <a:pPr lvl="1"/>
            <a:r>
              <a:rPr lang="en-US" dirty="0"/>
              <a:t>Ex Google: Google Pay, YouTube History, Google Shopping, </a:t>
            </a:r>
            <a:r>
              <a:rPr lang="en-US"/>
              <a:t>Chrome history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729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3C003-D09E-4300-A07B-1AAF13784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NASCAR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C109B-622C-44A2-9193-2306A3B1E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58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F097A-8025-434B-80CD-FAEE8086A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Scraped data is a small fraction of the profile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B95967-835B-4329-8DDB-31C951E96A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382D322-5C5E-6A4A-866F-D40AC16428C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CC570C4-9D1A-4CCB-9517-10C93CE45488}"/>
              </a:ext>
            </a:extLst>
          </p:cNvPr>
          <p:cNvSpPr txBox="1">
            <a:spLocks/>
          </p:cNvSpPr>
          <p:nvPr/>
        </p:nvSpPr>
        <p:spPr>
          <a:xfrm>
            <a:off x="7369101" y="2639357"/>
            <a:ext cx="3683618" cy="3557627"/>
          </a:xfrm>
          <a:prstGeom prst="rect">
            <a:avLst/>
          </a:prstGeom>
        </p:spPr>
        <p:txBody>
          <a:bodyPr/>
          <a:lstStyle>
            <a:lvl1pPr marL="228600" indent="-22860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FC43832A-29D2-4E58-AA41-C4B42C436E61}"/>
              </a:ext>
            </a:extLst>
          </p:cNvPr>
          <p:cNvGraphicFramePr>
            <a:graphicFrameLocks noGrp="1"/>
          </p:cNvGraphicFramePr>
          <p:nvPr/>
        </p:nvGraphicFramePr>
        <p:xfrm>
          <a:off x="1139281" y="1057294"/>
          <a:ext cx="10435684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0982">
                  <a:extLst>
                    <a:ext uri="{9D8B030D-6E8A-4147-A177-3AD203B41FA5}">
                      <a16:colId xmlns:a16="http://schemas.microsoft.com/office/drawing/2014/main" val="266764016"/>
                    </a:ext>
                  </a:extLst>
                </a:gridCol>
                <a:gridCol w="2576860">
                  <a:extLst>
                    <a:ext uri="{9D8B030D-6E8A-4147-A177-3AD203B41FA5}">
                      <a16:colId xmlns:a16="http://schemas.microsoft.com/office/drawing/2014/main" val="1590853670"/>
                    </a:ext>
                  </a:extLst>
                </a:gridCol>
                <a:gridCol w="2608921">
                  <a:extLst>
                    <a:ext uri="{9D8B030D-6E8A-4147-A177-3AD203B41FA5}">
                      <a16:colId xmlns:a16="http://schemas.microsoft.com/office/drawing/2014/main" val="3467883398"/>
                    </a:ext>
                  </a:extLst>
                </a:gridCol>
                <a:gridCol w="2608921">
                  <a:extLst>
                    <a:ext uri="{9D8B030D-6E8A-4147-A177-3AD203B41FA5}">
                      <a16:colId xmlns:a16="http://schemas.microsoft.com/office/drawing/2014/main" val="5558163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venir Roman"/>
                        </a:rPr>
                        <a:t>Scraped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venir Roman"/>
                        </a:rPr>
                        <a:t> </a:t>
                      </a:r>
                      <a:r>
                        <a:rPr lang="en-US" sz="1600" dirty="0" err="1">
                          <a:latin typeface="Avenir Roman"/>
                        </a:rPr>
                        <a:t>DataLucent</a:t>
                      </a:r>
                      <a:r>
                        <a:rPr lang="en-US" sz="1600" dirty="0">
                          <a:latin typeface="Avenir Roman"/>
                        </a:rPr>
                        <a:t>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Avenir Roman"/>
                        </a:rPr>
                        <a:t>DataLucent</a:t>
                      </a:r>
                      <a:r>
                        <a:rPr lang="en-US" sz="1600" dirty="0">
                          <a:latin typeface="Avenir Roman"/>
                        </a:rPr>
                        <a:t> Download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214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GDPR/CCPA PRIVACY COMPLIANCE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atin typeface="Avenir Roman"/>
                        </a:rPr>
                        <a:t>NOT COMPLIANT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atin typeface="Avenir Roman"/>
                        </a:rPr>
                        <a:t>FULLY COMPLIANT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atin typeface="Avenir Roman"/>
                        </a:rPr>
                        <a:t>FULLY COMPLIANT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124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Posts and tweets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9837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Likes and reactions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3213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Event invitations and responses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412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Organization and group memberships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7226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Uploaded pictures and videos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atin typeface="Avenir Roman"/>
                        </a:rPr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4653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Viewed pictures and videos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Avenir Roman"/>
                        </a:rPr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1740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Sports, music, hobbies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Avenir Roman"/>
                        </a:rPr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8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Marketing categories of interest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305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Ad serves and responses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5665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Search histories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9719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Network profile information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2316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Mobile/web apps installed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850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Roman"/>
                        </a:rPr>
                        <a:t>App utilization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latin typeface="Avenir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latin typeface="Avenir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93839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67CB5D9-79CF-4031-907A-8315680D9C40}"/>
              </a:ext>
            </a:extLst>
          </p:cNvPr>
          <p:cNvSpPr txBox="1"/>
          <p:nvPr/>
        </p:nvSpPr>
        <p:spPr>
          <a:xfrm>
            <a:off x="4757978" y="1694985"/>
            <a:ext cx="7120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*</a:t>
            </a:r>
            <a:endParaRPr lang="en-US" sz="3200" dirty="0">
              <a:latin typeface="Avenir Roman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715E5D-BCCD-4709-89EC-AF2644BC67A1}"/>
              </a:ext>
            </a:extLst>
          </p:cNvPr>
          <p:cNvSpPr txBox="1"/>
          <p:nvPr/>
        </p:nvSpPr>
        <p:spPr>
          <a:xfrm>
            <a:off x="7456573" y="1694983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F29A25-51B9-448D-82D5-160B0C803AEB}"/>
              </a:ext>
            </a:extLst>
          </p:cNvPr>
          <p:cNvSpPr txBox="1"/>
          <p:nvPr/>
        </p:nvSpPr>
        <p:spPr>
          <a:xfrm>
            <a:off x="10155168" y="1694985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F24B8D-2986-43FD-945C-FEB24C49F797}"/>
              </a:ext>
            </a:extLst>
          </p:cNvPr>
          <p:cNvSpPr txBox="1"/>
          <p:nvPr/>
        </p:nvSpPr>
        <p:spPr>
          <a:xfrm>
            <a:off x="4757978" y="2046110"/>
            <a:ext cx="7120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*</a:t>
            </a:r>
            <a:endParaRPr lang="en-US" sz="3200" dirty="0">
              <a:latin typeface="Avenir Roman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B98D3D-D536-4815-8840-B0508C8C75D9}"/>
              </a:ext>
            </a:extLst>
          </p:cNvPr>
          <p:cNvSpPr txBox="1"/>
          <p:nvPr/>
        </p:nvSpPr>
        <p:spPr>
          <a:xfrm>
            <a:off x="7456573" y="2046108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E6BBE99-5213-4210-8A24-8C633B0E9855}"/>
              </a:ext>
            </a:extLst>
          </p:cNvPr>
          <p:cNvSpPr txBox="1"/>
          <p:nvPr/>
        </p:nvSpPr>
        <p:spPr>
          <a:xfrm>
            <a:off x="10155168" y="2046110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3D061C-4CAF-4ABE-9400-E597C8587002}"/>
              </a:ext>
            </a:extLst>
          </p:cNvPr>
          <p:cNvSpPr txBox="1"/>
          <p:nvPr/>
        </p:nvSpPr>
        <p:spPr>
          <a:xfrm>
            <a:off x="4757978" y="2436153"/>
            <a:ext cx="7120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*</a:t>
            </a:r>
            <a:endParaRPr lang="en-US" sz="3200" dirty="0">
              <a:latin typeface="Avenir Roman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02C065-2D35-43F4-A19F-1C92A7A7A65B}"/>
              </a:ext>
            </a:extLst>
          </p:cNvPr>
          <p:cNvSpPr txBox="1"/>
          <p:nvPr/>
        </p:nvSpPr>
        <p:spPr>
          <a:xfrm>
            <a:off x="7456573" y="2436151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BF1CF-F4E6-4F7E-A5FC-02513756118C}"/>
              </a:ext>
            </a:extLst>
          </p:cNvPr>
          <p:cNvSpPr txBox="1"/>
          <p:nvPr/>
        </p:nvSpPr>
        <p:spPr>
          <a:xfrm>
            <a:off x="10155168" y="2436153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9F9A6C0-C4FD-4788-A396-4D96D16EF9CC}"/>
              </a:ext>
            </a:extLst>
          </p:cNvPr>
          <p:cNvSpPr txBox="1"/>
          <p:nvPr/>
        </p:nvSpPr>
        <p:spPr>
          <a:xfrm>
            <a:off x="4757978" y="2857957"/>
            <a:ext cx="7120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*</a:t>
            </a:r>
            <a:endParaRPr lang="en-US" sz="3200" dirty="0">
              <a:latin typeface="Avenir Roman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D02999-D8EB-409C-8FE6-5312102393D7}"/>
              </a:ext>
            </a:extLst>
          </p:cNvPr>
          <p:cNvSpPr txBox="1"/>
          <p:nvPr/>
        </p:nvSpPr>
        <p:spPr>
          <a:xfrm>
            <a:off x="7456573" y="2802200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8885FB-0677-4F01-888E-CBFFFA0DEC30}"/>
              </a:ext>
            </a:extLst>
          </p:cNvPr>
          <p:cNvSpPr txBox="1"/>
          <p:nvPr/>
        </p:nvSpPr>
        <p:spPr>
          <a:xfrm>
            <a:off x="10155168" y="2824504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2F460C4-8DD3-4CF1-BCDD-B8549E63FB94}"/>
              </a:ext>
            </a:extLst>
          </p:cNvPr>
          <p:cNvSpPr txBox="1"/>
          <p:nvPr/>
        </p:nvSpPr>
        <p:spPr>
          <a:xfrm>
            <a:off x="7456573" y="3192243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AE7958-7185-4811-AE78-17527ED3251D}"/>
              </a:ext>
            </a:extLst>
          </p:cNvPr>
          <p:cNvSpPr txBox="1"/>
          <p:nvPr/>
        </p:nvSpPr>
        <p:spPr>
          <a:xfrm>
            <a:off x="10155168" y="3214547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ED7FFAE-7A2D-4A49-A438-03A547713D80}"/>
              </a:ext>
            </a:extLst>
          </p:cNvPr>
          <p:cNvSpPr txBox="1"/>
          <p:nvPr/>
        </p:nvSpPr>
        <p:spPr>
          <a:xfrm>
            <a:off x="7456573" y="3588500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77334AB-9773-4F39-A7A1-DC232E0BA5C9}"/>
              </a:ext>
            </a:extLst>
          </p:cNvPr>
          <p:cNvSpPr txBox="1"/>
          <p:nvPr/>
        </p:nvSpPr>
        <p:spPr>
          <a:xfrm>
            <a:off x="10155168" y="3566200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62BC9D7-6EFA-4289-987E-2FDCA7C0E07C}"/>
              </a:ext>
            </a:extLst>
          </p:cNvPr>
          <p:cNvSpPr txBox="1"/>
          <p:nvPr/>
        </p:nvSpPr>
        <p:spPr>
          <a:xfrm>
            <a:off x="10155168" y="3961467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E288C9-6DEA-427E-91B6-9EF6222C26C2}"/>
              </a:ext>
            </a:extLst>
          </p:cNvPr>
          <p:cNvSpPr txBox="1"/>
          <p:nvPr/>
        </p:nvSpPr>
        <p:spPr>
          <a:xfrm>
            <a:off x="10155168" y="4320286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A3272B2-92CF-46C7-B888-497DB7A4AE52}"/>
              </a:ext>
            </a:extLst>
          </p:cNvPr>
          <p:cNvSpPr txBox="1"/>
          <p:nvPr/>
        </p:nvSpPr>
        <p:spPr>
          <a:xfrm>
            <a:off x="10155168" y="4643736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198210D-1FA8-4CF8-B849-0534E97B6D8B}"/>
              </a:ext>
            </a:extLst>
          </p:cNvPr>
          <p:cNvSpPr txBox="1"/>
          <p:nvPr/>
        </p:nvSpPr>
        <p:spPr>
          <a:xfrm>
            <a:off x="10155168" y="5021560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A4C3E6E-9E12-4C63-B44B-F713E08C3BBA}"/>
              </a:ext>
            </a:extLst>
          </p:cNvPr>
          <p:cNvSpPr txBox="1"/>
          <p:nvPr/>
        </p:nvSpPr>
        <p:spPr>
          <a:xfrm>
            <a:off x="10155168" y="5398672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65BD3E-0605-4736-B596-F4F955451E9F}"/>
              </a:ext>
            </a:extLst>
          </p:cNvPr>
          <p:cNvSpPr txBox="1"/>
          <p:nvPr/>
        </p:nvSpPr>
        <p:spPr>
          <a:xfrm>
            <a:off x="10155168" y="5789122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F94F340-7780-44C9-B4E2-DCB85C602026}"/>
              </a:ext>
            </a:extLst>
          </p:cNvPr>
          <p:cNvSpPr txBox="1"/>
          <p:nvPr/>
        </p:nvSpPr>
        <p:spPr>
          <a:xfrm>
            <a:off x="10155168" y="6178623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Roman"/>
                <a:sym typeface="Wingdings" panose="05000000000000000000" pitchFamily="2" charset="2"/>
              </a:rPr>
              <a:t></a:t>
            </a:r>
            <a:endParaRPr lang="en-US" sz="3200" dirty="0">
              <a:latin typeface="Avenir Roman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B2D4F93-E9A7-4551-8071-A66BB795498E}"/>
              </a:ext>
            </a:extLst>
          </p:cNvPr>
          <p:cNvSpPr txBox="1"/>
          <p:nvPr/>
        </p:nvSpPr>
        <p:spPr>
          <a:xfrm>
            <a:off x="3884059" y="6539072"/>
            <a:ext cx="21503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*</a:t>
            </a:r>
            <a:r>
              <a:rPr lang="en-US" sz="1200" dirty="0"/>
              <a:t>Publicly available views only</a:t>
            </a:r>
          </a:p>
        </p:txBody>
      </p:sp>
    </p:spTree>
    <p:extLst>
      <p:ext uri="{BB962C8B-B14F-4D97-AF65-F5344CB8AC3E}">
        <p14:creationId xmlns:p14="http://schemas.microsoft.com/office/powerpoint/2010/main" val="1034016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707C6-9D2E-40EC-816C-C6370EE5D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Facebook data is </a:t>
            </a:r>
            <a:r>
              <a:rPr lang="en-US" i="1" dirty="0"/>
              <a:t>completely</a:t>
            </a:r>
            <a:r>
              <a:rPr lang="en-US" dirty="0"/>
              <a:t> comprehensive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E0BF9B-B2FC-45A7-9DE2-4A58927B43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382D322-5C5E-6A4A-866F-D40AC16428C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A889EF7-B450-4005-93DE-EA6C15773F78}"/>
              </a:ext>
            </a:extLst>
          </p:cNvPr>
          <p:cNvGraphicFramePr>
            <a:graphicFrameLocks noGrp="1"/>
          </p:cNvGraphicFramePr>
          <p:nvPr/>
        </p:nvGraphicFramePr>
        <p:xfrm>
          <a:off x="1081669" y="1429355"/>
          <a:ext cx="4527395" cy="47968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27395">
                  <a:extLst>
                    <a:ext uri="{9D8B030D-6E8A-4147-A177-3AD203B41FA5}">
                      <a16:colId xmlns:a16="http://schemas.microsoft.com/office/drawing/2014/main" val="445456130"/>
                    </a:ext>
                  </a:extLst>
                </a:gridCol>
              </a:tblGrid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Photos, videos, text and status updates you've shared on Facebook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67379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Posts that people tag you in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805581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Posts other people have shared on your timeline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7284972"/>
                  </a:ext>
                </a:extLst>
              </a:tr>
              <a:tr h="122027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Posts that you've chosen not to show on your timeline, including posts you've created and posts that other people have created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612206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Notes you've created or have been tagged in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118856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Polls you've created or participated in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6441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Comments you've posted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068620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People you are currently connected 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103296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Requests sent to others to ask them to be friends on Facebook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9013706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Requests from others asking you to be friends on Facebook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002558"/>
                  </a:ext>
                </a:extLst>
              </a:tr>
              <a:tr h="81830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People who you are no longer connected with on Facebook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577935"/>
                  </a:ext>
                </a:extLst>
              </a:tr>
              <a:tr h="170838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Messages you've exchanged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7666726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Events you've created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750500"/>
                  </a:ext>
                </a:extLst>
              </a:tr>
              <a:tr h="195243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Your responses to events including Attending, Maybe, Interested and Not Going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3401040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Event invitations you've received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260945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People, organizations, or businesses that you choose to see content or posts from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8276792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Your Payment History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38566"/>
                  </a:ext>
                </a:extLst>
              </a:tr>
              <a:tr h="97622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Names of the places you've created, their locations, and the time and date you created them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359688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See what Facebook info is available on your Portals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206597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Albums created for your Portal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856903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Photos you've uploaded and shared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3947439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Photos and videos you've been tagged in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0902949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Videos you've uploaded and shared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568553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Posts and comments you've liked or reacted 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06399"/>
                  </a:ext>
                </a:extLst>
              </a:tr>
              <a:tr h="97622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Pages you've liked or reacted 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0663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People who follow you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7855470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Groups you belong 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8309025"/>
                  </a:ext>
                </a:extLst>
              </a:tr>
              <a:tr h="80394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Dates you joined the groups you belong 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3075623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>
                          <a:effectLst/>
                        </a:rPr>
                        <a:t>Posts and comments you make in the groups you belong 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0912046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The date you created your account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7926204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Your name, birth date, work and education information and places you've lived that you've added to your profile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991837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0929ABF-2FE1-46DF-8740-B510702752B1}"/>
              </a:ext>
            </a:extLst>
          </p:cNvPr>
          <p:cNvGraphicFramePr>
            <a:graphicFrameLocks noGrp="1"/>
          </p:cNvGraphicFramePr>
          <p:nvPr/>
        </p:nvGraphicFramePr>
        <p:xfrm>
          <a:off x="6582937" y="1429355"/>
          <a:ext cx="4423318" cy="45987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23318">
                  <a:extLst>
                    <a:ext uri="{9D8B030D-6E8A-4147-A177-3AD203B41FA5}">
                      <a16:colId xmlns:a16="http://schemas.microsoft.com/office/drawing/2014/main" val="445456130"/>
                    </a:ext>
                  </a:extLst>
                </a:gridCol>
              </a:tblGrid>
              <a:tr h="122027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Hobbies you've added to your profile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612206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Items you've sold on Marketplace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118856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Posts, photos and videos you have saved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6441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Collections you've created of posts, photos and videos you've saved, and collections you're a part of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068620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Apps you've used Facebook to log into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103296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Apps you're the admin of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9013706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Posts from the apps you've given permission to post on your behalf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002558"/>
                  </a:ext>
                </a:extLst>
              </a:tr>
              <a:tr h="81830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Pokes you've given and received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577935"/>
                  </a:ext>
                </a:extLst>
              </a:tr>
              <a:tr h="170838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Polls and Game Shows you've participated in and Questions you've answered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7666726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Your volunteering preferences and activity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750500"/>
                  </a:ext>
                </a:extLst>
              </a:tr>
              <a:tr h="195243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Your interests based on your Facebook activity and other actions that help us show you relevant ads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3401040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Advertisers who run ads using a contact list they uploaded that includes contact info you shared with them or with one of their data partners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260945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Your activity from the businesses and organizations you visit off of Facebook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8276792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Advertisers whose ads you've clicked on Facebook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38566"/>
                  </a:ext>
                </a:extLst>
              </a:tr>
              <a:tr h="97622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Words, phrases and names you've searched for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359688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Videos you've searched for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206597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Periods of time you've been actively logged into Facebook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856903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A history of your logins and logouts on Facebook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3947439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The computers and mobile phones you've saved to your Facebook account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0902949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Life stage description of your friends on Facebook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568553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Your Face Recognition settings allow you to choose if you want Facebook to be able to recognize you in photos and videos.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06399"/>
                  </a:ext>
                </a:extLst>
              </a:tr>
              <a:tr h="97622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Contact information you've added for friends and other people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0663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Videos you've watched on Facebook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7855470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A history of precise locations received through your devices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8309025"/>
                  </a:ext>
                </a:extLst>
              </a:tr>
              <a:tr h="80394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Your primary location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3075623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Your name, birth date, work and education information and places you've lived that you've added to your profile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0912046"/>
                  </a:ext>
                </a:extLst>
              </a:tr>
              <a:tr h="48811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Significant actions or events you've added to your profile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7926204"/>
                  </a:ext>
                </a:extLst>
              </a:tr>
              <a:tr h="73216"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900" u="none" strike="noStrike" dirty="0">
                          <a:effectLst/>
                        </a:rPr>
                        <a:t>Songs you've added to your profile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36" marR="1436" marT="1436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814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7531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C2E61B6E-BA29-43C2-AC3D-F18AEE0F3BC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Impact" panose="020B080603090205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Impact" panose="020B080603090205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Impact" panose="020B080603090205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Impact" panose="020B080603090205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Oswald SemiBold" pitchFamily="2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Oswald SemiBold" pitchFamily="2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Oswald SemiBold" pitchFamily="2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Oswald SemiBold" pitchFamily="2" charset="0"/>
              </a:defRPr>
            </a:lvl9pPr>
          </a:lstStyle>
          <a:p>
            <a:r>
              <a:rPr lang="en-US" dirty="0"/>
              <a:t>Understand Fluid Fans in a new era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371718E-9AE2-4D80-83AE-3FE5BF44C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5844"/>
            <a:ext cx="6505133" cy="45506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latin typeface="Avenir Roman" panose="02000503020000020003"/>
              </a:rPr>
              <a:t>Consumers will connect themselves to leagues, teams, and products they trust as they re-engage</a:t>
            </a:r>
          </a:p>
          <a:p>
            <a:r>
              <a:rPr lang="en-US" sz="2000" dirty="0">
                <a:latin typeface="Avenir Roman" panose="02000503020000020003"/>
              </a:rPr>
              <a:t>How can leagues re-engage risk-averse fans?</a:t>
            </a:r>
          </a:p>
          <a:p>
            <a:r>
              <a:rPr lang="en-US" sz="2000" dirty="0">
                <a:latin typeface="Avenir Roman" panose="02000503020000020003"/>
              </a:rPr>
              <a:t>What are the best ways to make fans feel safe watching live sports?</a:t>
            </a:r>
          </a:p>
          <a:p>
            <a:r>
              <a:rPr lang="en-US" sz="2000" dirty="0">
                <a:latin typeface="Avenir Roman" panose="02000503020000020003"/>
              </a:rPr>
              <a:t>How will eSports factor into fan re-engagement?</a:t>
            </a:r>
          </a:p>
          <a:p>
            <a:r>
              <a:rPr lang="en-US" sz="2000" dirty="0">
                <a:latin typeface="Avenir Roman" panose="02000503020000020003"/>
              </a:rPr>
              <a:t>What new interactive technologies will be most relevant to fans as they decide how to re-engage with teams?</a:t>
            </a:r>
          </a:p>
          <a:p>
            <a:r>
              <a:rPr lang="en-US" sz="2000" dirty="0">
                <a:latin typeface="Avenir Roman" panose="02000503020000020003"/>
              </a:rPr>
              <a:t>Will fans watch games originating from empty stadiums?</a:t>
            </a:r>
          </a:p>
          <a:p>
            <a:r>
              <a:rPr lang="en-US" sz="2000" dirty="0">
                <a:latin typeface="Avenir Roman" panose="02000503020000020003"/>
              </a:rPr>
              <a:t>What cross-league/cross-team indicators are associated with Fluid Fans?</a:t>
            </a:r>
          </a:p>
          <a:p>
            <a:r>
              <a:rPr lang="en-US" sz="2000" dirty="0">
                <a:latin typeface="Avenir Roman" panose="02000503020000020003"/>
              </a:rPr>
              <a:t>What cross-platform mix is most relevant and actionable to teams and leagues?</a:t>
            </a:r>
          </a:p>
          <a:p>
            <a:r>
              <a:rPr lang="en-US" sz="2000" dirty="0">
                <a:latin typeface="Avenir Roman" panose="02000503020000020003"/>
              </a:rPr>
              <a:t>How does gaming influence sports consumption?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16BC4-D865-4D8D-AD59-10BC43664D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A382D322-5C5E-6A4A-866F-D40AC16428C5}" type="slidenum">
              <a:rPr lang="en-US" smtClean="0"/>
              <a:pPr>
                <a:spcAft>
                  <a:spcPts val="600"/>
                </a:spcAft>
                <a:defRPr/>
              </a:pPr>
              <a:t>5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01586D-B812-489F-A68B-5D625A04AA0D}"/>
              </a:ext>
            </a:extLst>
          </p:cNvPr>
          <p:cNvCxnSpPr>
            <a:cxnSpLocks/>
          </p:cNvCxnSpPr>
          <p:nvPr/>
        </p:nvCxnSpPr>
        <p:spPr>
          <a:xfrm>
            <a:off x="7678324" y="1515138"/>
            <a:ext cx="0" cy="4380079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D202A1C9-D6E4-49C9-89C1-086BB2A0B5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59" r="12473" b="2246"/>
          <a:stretch/>
        </p:blipFill>
        <p:spPr>
          <a:xfrm>
            <a:off x="7912956" y="2274849"/>
            <a:ext cx="3984790" cy="286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247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337581EE-C215-41F8-8C34-B8F9AB445D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515" y="1274260"/>
            <a:ext cx="6923950" cy="519296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4264B9-791C-46F8-A988-FE756F6DE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962" y="176347"/>
            <a:ext cx="3981573" cy="873740"/>
          </a:xfrm>
        </p:spPr>
        <p:txBody>
          <a:bodyPr/>
          <a:lstStyle/>
          <a:p>
            <a:r>
              <a:rPr lang="en-US" dirty="0"/>
              <a:t>Intro Message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DED18-F062-4AB3-A6B9-B8B0ACA919A2}"/>
              </a:ext>
            </a:extLst>
          </p:cNvPr>
          <p:cNvSpPr txBox="1"/>
          <p:nvPr/>
        </p:nvSpPr>
        <p:spPr>
          <a:xfrm>
            <a:off x="10341570" y="1555644"/>
            <a:ext cx="1699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Tracks Progress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5CE3BDCC-2BB2-4AE2-B06B-8439A9DD85A8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 flipV="1">
            <a:off x="8890328" y="1740310"/>
            <a:ext cx="1451242" cy="1297858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BF302E3-103F-4FFE-A0C3-23F346904FF4}"/>
              </a:ext>
            </a:extLst>
          </p:cNvPr>
          <p:cNvSpPr txBox="1"/>
          <p:nvPr/>
        </p:nvSpPr>
        <p:spPr>
          <a:xfrm>
            <a:off x="10329772" y="3772818"/>
            <a:ext cx="1699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Reward Status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C7376BB0-C528-44AF-AAC1-4FCAAA97FF4B}"/>
              </a:ext>
            </a:extLst>
          </p:cNvPr>
          <p:cNvCxnSpPr>
            <a:cxnSpLocks/>
            <a:stCxn id="12" idx="1"/>
          </p:cNvCxnSpPr>
          <p:nvPr/>
        </p:nvCxnSpPr>
        <p:spPr>
          <a:xfrm rot="10800000" flipV="1">
            <a:off x="8955222" y="3957483"/>
            <a:ext cx="1374551" cy="1245747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FB1134-537D-4FB1-B5D6-3DFF8D22A93D}"/>
              </a:ext>
            </a:extLst>
          </p:cNvPr>
          <p:cNvSpPr txBox="1"/>
          <p:nvPr/>
        </p:nvSpPr>
        <p:spPr>
          <a:xfrm>
            <a:off x="290960" y="5986059"/>
            <a:ext cx="1699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Starts Process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0BEE204-EAE7-4D8D-B0BC-8C7D5253196E}"/>
              </a:ext>
            </a:extLst>
          </p:cNvPr>
          <p:cNvCxnSpPr>
            <a:cxnSpLocks/>
          </p:cNvCxnSpPr>
          <p:nvPr/>
        </p:nvCxnSpPr>
        <p:spPr>
          <a:xfrm flipV="1">
            <a:off x="2075590" y="5734173"/>
            <a:ext cx="3227933" cy="436552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3A90A02-2829-4037-96D1-67F6A71E0647}"/>
              </a:ext>
            </a:extLst>
          </p:cNvPr>
          <p:cNvSpPr txBox="1"/>
          <p:nvPr/>
        </p:nvSpPr>
        <p:spPr>
          <a:xfrm>
            <a:off x="557734" y="1650574"/>
            <a:ext cx="16990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Gamified Experience Walks the Fan Through the Process</a:t>
            </a:r>
          </a:p>
        </p:txBody>
      </p:sp>
    </p:spTree>
    <p:extLst>
      <p:ext uri="{BB962C8B-B14F-4D97-AF65-F5344CB8AC3E}">
        <p14:creationId xmlns:p14="http://schemas.microsoft.com/office/powerpoint/2010/main" val="1221632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social media post with text and a black background&#10;&#10;Description automatically generated">
            <a:extLst>
              <a:ext uri="{FF2B5EF4-FFF2-40B4-BE49-F238E27FC236}">
                <a16:creationId xmlns:a16="http://schemas.microsoft.com/office/drawing/2014/main" id="{E9D4B75B-C24A-4560-A73E-D52B816710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966" y="1807930"/>
            <a:ext cx="5801783" cy="4351338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48C813C-8B9B-42E4-917C-A158AF6E4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962" y="176347"/>
            <a:ext cx="7526032" cy="873740"/>
          </a:xfrm>
        </p:spPr>
        <p:txBody>
          <a:bodyPr>
            <a:normAutofit fontScale="90000"/>
          </a:bodyPr>
          <a:lstStyle/>
          <a:p>
            <a:r>
              <a:rPr lang="en-US" dirty="0"/>
              <a:t>Connecting Social Media Accounts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3BCE23-72E6-43F4-95D2-CE297C206BF3}"/>
              </a:ext>
            </a:extLst>
          </p:cNvPr>
          <p:cNvSpPr txBox="1"/>
          <p:nvPr/>
        </p:nvSpPr>
        <p:spPr>
          <a:xfrm>
            <a:off x="504044" y="2106080"/>
            <a:ext cx="16990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Stoplight status indicator shows if the fan has connected their account successfully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66E8DB10-BF2D-4E0E-ABF3-47880C3CB241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203058" y="2983243"/>
            <a:ext cx="1239005" cy="445757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7119100-264E-4D57-9348-8D34F204BE30}"/>
              </a:ext>
            </a:extLst>
          </p:cNvPr>
          <p:cNvSpPr txBox="1"/>
          <p:nvPr/>
        </p:nvSpPr>
        <p:spPr>
          <a:xfrm>
            <a:off x="504044" y="4857763"/>
            <a:ext cx="19321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Logging in sets the fan up for the data download/upload process as well</a:t>
            </a:r>
          </a:p>
        </p:txBody>
      </p:sp>
    </p:spTree>
    <p:extLst>
      <p:ext uri="{BB962C8B-B14F-4D97-AF65-F5344CB8AC3E}">
        <p14:creationId xmlns:p14="http://schemas.microsoft.com/office/powerpoint/2010/main" val="2746321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black and silver text on a screen&#10;&#10;Description automatically generated">
            <a:extLst>
              <a:ext uri="{FF2B5EF4-FFF2-40B4-BE49-F238E27FC236}">
                <a16:creationId xmlns:a16="http://schemas.microsoft.com/office/drawing/2014/main" id="{70643663-A18B-4157-A67A-1C9B3CB867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63" y="1466373"/>
            <a:ext cx="4646480" cy="348486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5BD7BC-FE26-4C04-A2F4-ADF302FEC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Upload/Download</a:t>
            </a:r>
          </a:p>
        </p:txBody>
      </p:sp>
      <p:pic>
        <p:nvPicPr>
          <p:cNvPr id="13" name="Picture 1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1C9FAA6-A23B-460B-80FB-2441523CD0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440" y="5163250"/>
            <a:ext cx="4307835" cy="1152801"/>
          </a:xfrm>
          <a:prstGeom prst="rect">
            <a:avLst/>
          </a:prstGeom>
        </p:spPr>
      </p:pic>
      <p:pic>
        <p:nvPicPr>
          <p:cNvPr id="15" name="Picture 14" descr="A screenshot of a flat screen television&#10;&#10;Description automatically generated">
            <a:extLst>
              <a:ext uri="{FF2B5EF4-FFF2-40B4-BE49-F238E27FC236}">
                <a16:creationId xmlns:a16="http://schemas.microsoft.com/office/drawing/2014/main" id="{8E922160-EDA7-4B02-A004-7FA6883CB1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441" y="3016251"/>
            <a:ext cx="4311223" cy="2063181"/>
          </a:xfrm>
          <a:prstGeom prst="rect">
            <a:avLst/>
          </a:prstGeom>
        </p:spPr>
      </p:pic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D5B69118-5071-4865-BED3-8E0CD2FB60A9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2963586" y="2290853"/>
            <a:ext cx="4139445" cy="546738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614273F-E201-46EC-B659-DE23990EF4E7}"/>
              </a:ext>
            </a:extLst>
          </p:cNvPr>
          <p:cNvSpPr txBox="1"/>
          <p:nvPr/>
        </p:nvSpPr>
        <p:spPr>
          <a:xfrm>
            <a:off x="7103031" y="1690688"/>
            <a:ext cx="4387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Fans are provided a direct link to the location where they can download their data. The fan has logged into these accounts in the previous step, making this step smoother.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9412D6-9EC8-497F-90CF-D6A586885B5F}"/>
              </a:ext>
            </a:extLst>
          </p:cNvPr>
          <p:cNvSpPr txBox="1"/>
          <p:nvPr/>
        </p:nvSpPr>
        <p:spPr>
          <a:xfrm>
            <a:off x="838200" y="5557998"/>
            <a:ext cx="4387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Fans drag their data files into the box and the upload process verifies the file. </a:t>
            </a:r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380D830F-F246-4925-837B-FDABD7376BD8}"/>
              </a:ext>
            </a:extLst>
          </p:cNvPr>
          <p:cNvCxnSpPr>
            <a:cxnSpLocks/>
            <a:stCxn id="13" idx="1"/>
            <a:endCxn id="26" idx="3"/>
          </p:cNvCxnSpPr>
          <p:nvPr/>
        </p:nvCxnSpPr>
        <p:spPr>
          <a:xfrm rot="10800000" flipV="1">
            <a:off x="5225444" y="5739650"/>
            <a:ext cx="1956996" cy="141513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6CC78CB9-3DC6-43E6-A004-978C365475FF}"/>
              </a:ext>
            </a:extLst>
          </p:cNvPr>
          <p:cNvCxnSpPr>
            <a:cxnSpLocks/>
            <a:stCxn id="26" idx="0"/>
          </p:cNvCxnSpPr>
          <p:nvPr/>
        </p:nvCxnSpPr>
        <p:spPr>
          <a:xfrm rot="16200000" flipV="1">
            <a:off x="1821062" y="4347238"/>
            <a:ext cx="1577668" cy="843852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179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CB8B3-3856-4D19-AEEB-C07F8CF9A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Surveys &amp; License Agreement</a:t>
            </a:r>
          </a:p>
        </p:txBody>
      </p:sp>
      <p:pic>
        <p:nvPicPr>
          <p:cNvPr id="8" name="Content Placeholder 7" descr="A screenshot of text&#10;&#10;Description automatically generated">
            <a:extLst>
              <a:ext uri="{FF2B5EF4-FFF2-40B4-BE49-F238E27FC236}">
                <a16:creationId xmlns:a16="http://schemas.microsoft.com/office/drawing/2014/main" id="{562EB1FE-D353-41AC-93D7-95F8FB65BF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591" y="1825625"/>
            <a:ext cx="5499340" cy="4124506"/>
          </a:xfrm>
        </p:spPr>
      </p:pic>
      <p:pic>
        <p:nvPicPr>
          <p:cNvPr id="10" name="Picture 9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3B83E854-4659-4363-96B5-25EE46CFC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05" y="1825625"/>
            <a:ext cx="5499341" cy="412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163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1001</Words>
  <Application>Microsoft Office PowerPoint</Application>
  <PresentationFormat>Widescreen</PresentationFormat>
  <Paragraphs>150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Roman</vt:lpstr>
      <vt:lpstr>Calibri</vt:lpstr>
      <vt:lpstr>Calibri Light</vt:lpstr>
      <vt:lpstr>Office Theme</vt:lpstr>
      <vt:lpstr>NASCAR </vt:lpstr>
      <vt:lpstr>NASCAR </vt:lpstr>
      <vt:lpstr>Scraped data is a small fraction of the profile</vt:lpstr>
      <vt:lpstr>Facebook data is completely comprehensive</vt:lpstr>
      <vt:lpstr>PowerPoint Presentation</vt:lpstr>
      <vt:lpstr>Intro Message</vt:lpstr>
      <vt:lpstr>Connecting Social Media Accounts</vt:lpstr>
      <vt:lpstr>Data Upload/Download</vt:lpstr>
      <vt:lpstr>Surveys &amp; License Agreement</vt:lpstr>
      <vt:lpstr>Reward Selection</vt:lpstr>
      <vt:lpstr>Thoughts/Questions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Jenny Garcia</dc:creator>
  <cp:lastModifiedBy>Jenny Garcia</cp:lastModifiedBy>
  <cp:revision>14</cp:revision>
  <dcterms:created xsi:type="dcterms:W3CDTF">2020-06-02T13:50:53Z</dcterms:created>
  <dcterms:modified xsi:type="dcterms:W3CDTF">2020-06-03T16:41:48Z</dcterms:modified>
</cp:coreProperties>
</file>

<file path=docProps/thumbnail.jpeg>
</file>